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5"/>
  </p:notesMasterIdLst>
  <p:sldIdLst>
    <p:sldId id="336" r:id="rId2"/>
    <p:sldId id="364" r:id="rId3"/>
    <p:sldId id="365" r:id="rId4"/>
    <p:sldId id="366" r:id="rId5"/>
    <p:sldId id="346" r:id="rId6"/>
    <p:sldId id="339" r:id="rId7"/>
    <p:sldId id="363" r:id="rId8"/>
    <p:sldId id="356" r:id="rId9"/>
    <p:sldId id="341" r:id="rId10"/>
    <p:sldId id="347" r:id="rId11"/>
    <p:sldId id="348" r:id="rId12"/>
    <p:sldId id="349" r:id="rId13"/>
    <p:sldId id="351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94" autoAdjust="0"/>
    <p:restoredTop sz="96619" autoAdjust="0"/>
  </p:normalViewPr>
  <p:slideViewPr>
    <p:cSldViewPr>
      <p:cViewPr varScale="1">
        <p:scale>
          <a:sx n="70" d="100"/>
          <a:sy n="70" d="100"/>
        </p:scale>
        <p:origin x="-127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92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2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2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92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4E43E93-2425-4984-95B6-5AC8AF9F1FF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12127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D3A9AB2-D8C7-4D39-A0A0-33C2848ACB67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D3A9AB2-D8C7-4D39-A0A0-33C2848ACB67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D3A9AB2-D8C7-4D39-A0A0-33C2848ACB67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D3A9AB2-D8C7-4D39-A0A0-33C2848ACB67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8053185-E9AF-4155-BF6D-85E2688B299D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002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12800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/>
            </a:p>
          </p:txBody>
        </p:sp>
        <p:sp>
          <p:nvSpPr>
            <p:cNvPr id="12801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/>
            </a:p>
          </p:txBody>
        </p:sp>
        <p:sp>
          <p:nvSpPr>
            <p:cNvPr id="12801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2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3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12821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21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8220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28221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  <p:sp>
        <p:nvSpPr>
          <p:cNvPr id="128222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15905E-2977-409B-8688-9D3F087DB0C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C2C4EB-4C11-4C00-89BF-D235BF37FCC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D33AC8-BCAA-4F00-9210-922045EC69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0943CC0-7FB9-4DA9-A10F-454E62951CF3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819EBC2-96D0-4D37-ABAE-32C72D782BE7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453232-EFE9-489E-9DD2-38C3563AF92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256CFF-C719-4583-859D-E66F8991582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BFC229-12A7-4F0F-A69F-D5BC03BAC0F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F2A389-6AA5-4C00-B6DE-88804AB52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12087E-AFFE-4FCC-A313-5300A053CE2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7567EE-CA03-4888-BCFB-9544E1DBD2E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980BCB-2EE1-4034-AF1B-87BF9D6E0DE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23C258-12C0-4C27-927F-177C118A771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78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2697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1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1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12719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D5CA259-3B9B-4F8B-8B40-14C77CC1346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719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2719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dirty="0"/>
              <a:t>Copyright © 2003 by Prentice Hall</a:t>
            </a:r>
          </a:p>
        </p:txBody>
      </p:sp>
      <p:sp>
        <p:nvSpPr>
          <p:cNvPr id="12719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719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7204" name="AutoShape 22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295400" y="6324600"/>
            <a:ext cx="609600" cy="304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127205" name="AutoShape 22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09600" y="6324600"/>
            <a:ext cx="609600" cy="304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828800"/>
            <a:ext cx="8382000" cy="1371600"/>
          </a:xfrm>
        </p:spPr>
        <p:txBody>
          <a:bodyPr/>
          <a:lstStyle/>
          <a:p>
            <a:pPr rtl="1"/>
            <a:r>
              <a:rPr lang="ar-EG" sz="7200" b="1" dirty="0" smtClean="0"/>
              <a:t>البرمجة </a:t>
            </a:r>
            <a:endParaRPr lang="en-US" sz="72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600200" y="3600271"/>
            <a:ext cx="685476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 smtClean="0"/>
              <a:t>Programming</a:t>
            </a:r>
            <a:endParaRPr lang="en-US" sz="8000" dirty="0" smtClean="0"/>
          </a:p>
        </p:txBody>
      </p:sp>
    </p:spTree>
    <p:extLst>
      <p:ext uri="{BB962C8B-B14F-4D97-AF65-F5344CB8AC3E}">
        <p14:creationId xmlns="" xmlns:p14="http://schemas.microsoft.com/office/powerpoint/2010/main" val="166602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533400" y="1524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ar-EG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مثال: برنامج يقوم بجمع </a:t>
            </a:r>
            <a:r>
              <a:rPr lang="ar-EG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ثلاثة أرقام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581400" y="1371600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379922" y="2347913"/>
            <a:ext cx="1725477" cy="8382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READ </a:t>
            </a:r>
          </a:p>
          <a:p>
            <a:pPr algn="ctr"/>
            <a:r>
              <a:rPr lang="en-US" dirty="0" smtClean="0"/>
              <a:t>A,B,C</a:t>
            </a:r>
            <a:endParaRPr lang="en-US" dirty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303723" y="3490913"/>
            <a:ext cx="1801676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Sum = A + B + C</a:t>
            </a:r>
            <a:endParaRPr lang="en-US" dirty="0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>
            <a:off x="3227523" y="4481513"/>
            <a:ext cx="1877876" cy="883444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 PRINT </a:t>
            </a:r>
          </a:p>
          <a:p>
            <a:pPr algn="ctr"/>
            <a:r>
              <a:rPr lang="en-US" dirty="0" smtClean="0"/>
              <a:t>Sum</a:t>
            </a:r>
            <a:endParaRPr lang="en-US" dirty="0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3731755" y="15240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START</a:t>
            </a: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3581400" y="5700713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3657600" y="57912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4177438" y="2057400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4101238" y="32146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 flipH="1">
            <a:off x="4114800" y="42052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H="1">
            <a:off x="4114800" y="53482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8982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52400" y="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ar-EG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مثال: برنامج يقوم </a:t>
            </a:r>
            <a:r>
              <a:rPr lang="ar-EG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بحساب المتوسط لثلاثة أرقام </a:t>
            </a:r>
            <a:endParaRPr lang="en-US" sz="4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581400" y="1371600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grpSp>
        <p:nvGrpSpPr>
          <p:cNvPr id="3" name="Group 2"/>
          <p:cNvGrpSpPr/>
          <p:nvPr/>
        </p:nvGrpSpPr>
        <p:grpSpPr>
          <a:xfrm>
            <a:off x="3227523" y="1524000"/>
            <a:ext cx="2079354" cy="4827588"/>
            <a:chOff x="3227523" y="1524000"/>
            <a:chExt cx="2079354" cy="4827588"/>
          </a:xfrm>
        </p:grpSpPr>
        <p:sp>
          <p:nvSpPr>
            <p:cNvPr id="16" name="AutoShape 17"/>
            <p:cNvSpPr>
              <a:spLocks noChangeArrowheads="1"/>
            </p:cNvSpPr>
            <p:nvPr/>
          </p:nvSpPr>
          <p:spPr bwMode="auto">
            <a:xfrm>
              <a:off x="3379922" y="2347913"/>
              <a:ext cx="1725477" cy="838200"/>
            </a:xfrm>
            <a:prstGeom prst="flowChartInputOutpu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READ </a:t>
              </a:r>
            </a:p>
            <a:p>
              <a:pPr algn="ctr"/>
              <a:r>
                <a:rPr lang="en-US" dirty="0" smtClean="0"/>
                <a:t>A,B,C</a:t>
              </a:r>
              <a:endParaRPr lang="en-US" dirty="0"/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3276600" y="3490913"/>
              <a:ext cx="2030277" cy="685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err="1" smtClean="0"/>
                <a:t>Avg</a:t>
              </a:r>
              <a:r>
                <a:rPr lang="en-US" dirty="0" smtClean="0"/>
                <a:t> = (A+B+C) / 3</a:t>
              </a:r>
              <a:endParaRPr lang="en-US" dirty="0"/>
            </a:p>
          </p:txBody>
        </p:sp>
        <p:sp>
          <p:nvSpPr>
            <p:cNvPr id="18" name="AutoShape 23"/>
            <p:cNvSpPr>
              <a:spLocks noChangeArrowheads="1"/>
            </p:cNvSpPr>
            <p:nvPr/>
          </p:nvSpPr>
          <p:spPr bwMode="auto">
            <a:xfrm>
              <a:off x="3227523" y="4481513"/>
              <a:ext cx="1877876" cy="883444"/>
            </a:xfrm>
            <a:prstGeom prst="flowChartInputOutpu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/>
                <a:t> PRINT </a:t>
              </a:r>
            </a:p>
            <a:p>
              <a:pPr algn="ctr"/>
              <a:r>
                <a:rPr lang="en-US" dirty="0" err="1" smtClean="0"/>
                <a:t>Avg</a:t>
              </a:r>
              <a:endParaRPr lang="en-US" dirty="0"/>
            </a:p>
          </p:txBody>
        </p:sp>
        <p:sp>
          <p:nvSpPr>
            <p:cNvPr id="19" name="Text Box 29"/>
            <p:cNvSpPr txBox="1">
              <a:spLocks noChangeArrowheads="1"/>
            </p:cNvSpPr>
            <p:nvPr/>
          </p:nvSpPr>
          <p:spPr bwMode="auto">
            <a:xfrm>
              <a:off x="3731755" y="1524000"/>
              <a:ext cx="1019768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START</a:t>
              </a:r>
            </a:p>
          </p:txBody>
        </p:sp>
        <p:sp>
          <p:nvSpPr>
            <p:cNvPr id="20" name="Oval 12"/>
            <p:cNvSpPr>
              <a:spLocks noChangeArrowheads="1"/>
            </p:cNvSpPr>
            <p:nvPr/>
          </p:nvSpPr>
          <p:spPr bwMode="auto">
            <a:xfrm>
              <a:off x="3581400" y="5700713"/>
              <a:ext cx="1143000" cy="650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1" name="Text Box 29"/>
            <p:cNvSpPr txBox="1">
              <a:spLocks noChangeArrowheads="1"/>
            </p:cNvSpPr>
            <p:nvPr/>
          </p:nvSpPr>
          <p:spPr bwMode="auto">
            <a:xfrm>
              <a:off x="3657600" y="5791200"/>
              <a:ext cx="1019768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 smtClean="0"/>
                <a:t>Stop</a:t>
              </a:r>
              <a:endParaRPr lang="en-US" dirty="0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H="1">
              <a:off x="4177438" y="2057400"/>
              <a:ext cx="13562" cy="290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 dirty="0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 flipH="1">
              <a:off x="4101238" y="3214687"/>
              <a:ext cx="13562" cy="290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 dirty="0"/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 flipH="1">
              <a:off x="4114800" y="4205287"/>
              <a:ext cx="13562" cy="290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 dirty="0"/>
            </a:p>
          </p:txBody>
        </p:sp>
        <p:sp>
          <p:nvSpPr>
            <p:cNvPr id="26" name="Line 18"/>
            <p:cNvSpPr>
              <a:spLocks noChangeShapeType="1"/>
            </p:cNvSpPr>
            <p:nvPr/>
          </p:nvSpPr>
          <p:spPr bwMode="auto">
            <a:xfrm flipH="1">
              <a:off x="4114800" y="5348287"/>
              <a:ext cx="13562" cy="290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 dirty="0"/>
            </a:p>
          </p:txBody>
        </p:sp>
      </p:grp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6732723" y="3048000"/>
            <a:ext cx="2030277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Sum= A+B+C </a:t>
            </a:r>
            <a:endParaRPr lang="en-US" dirty="0"/>
          </a:p>
        </p:txBody>
      </p:sp>
      <p:sp>
        <p:nvSpPr>
          <p:cNvPr id="27" name="Rectangle 19"/>
          <p:cNvSpPr>
            <a:spLocks noChangeArrowheads="1"/>
          </p:cNvSpPr>
          <p:nvPr/>
        </p:nvSpPr>
        <p:spPr bwMode="auto">
          <a:xfrm>
            <a:off x="6732723" y="4038600"/>
            <a:ext cx="2030277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err="1" smtClean="0"/>
              <a:t>Avg</a:t>
            </a:r>
            <a:r>
              <a:rPr lang="en-US" dirty="0" smtClean="0"/>
              <a:t> = Sum / 3</a:t>
            </a:r>
            <a:endParaRPr lang="en-US" dirty="0"/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 flipH="1">
            <a:off x="7696200" y="3733800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" name="Right Arrow 1"/>
          <p:cNvSpPr/>
          <p:nvPr/>
        </p:nvSpPr>
        <p:spPr bwMode="auto">
          <a:xfrm>
            <a:off x="5715000" y="3671887"/>
            <a:ext cx="609600" cy="290513"/>
          </a:xfrm>
          <a:prstGeom prst="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89828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8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533400" y="1524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“Hello”</a:t>
            </a:r>
            <a:r>
              <a:rPr lang="ar-EG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مثال</a:t>
            </a:r>
            <a:r>
              <a:rPr lang="ar-EG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برنامج </a:t>
            </a:r>
            <a:r>
              <a:rPr lang="ar-EG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يقوم بطباعة كلمة 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810001" y="2016125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>
            <a:off x="3456124" y="3006725"/>
            <a:ext cx="1877876" cy="883444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 PRINT </a:t>
            </a:r>
          </a:p>
          <a:p>
            <a:pPr algn="ctr"/>
            <a:r>
              <a:rPr lang="en-US" dirty="0" smtClean="0"/>
              <a:t>“Hello”</a:t>
            </a:r>
            <a:endParaRPr lang="en-US" dirty="0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3960356" y="2168525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START</a:t>
            </a: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3810001" y="4225925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3886201" y="4316412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4406039" y="2701925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H="1">
            <a:off x="4343401" y="3873499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5269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647700" y="762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ar-EG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مثال: برنامج يقوم </a:t>
            </a:r>
            <a:r>
              <a:rPr lang="ar-EG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بحساب مساحة دائرة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2716077" y="1371600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2514599" y="2347913"/>
            <a:ext cx="1725477" cy="8382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READ </a:t>
            </a:r>
          </a:p>
          <a:p>
            <a:pPr algn="ctr"/>
            <a:r>
              <a:rPr lang="en-US" dirty="0"/>
              <a:t>R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2362201" y="3490913"/>
            <a:ext cx="2106476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Area = 3.14 * R * R</a:t>
            </a:r>
            <a:endParaRPr lang="en-US" dirty="0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>
            <a:off x="2362200" y="4481513"/>
            <a:ext cx="1877876" cy="883444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 PRINT </a:t>
            </a:r>
          </a:p>
          <a:p>
            <a:pPr algn="ctr"/>
            <a:r>
              <a:rPr lang="en-US" dirty="0" smtClean="0"/>
              <a:t>Area</a:t>
            </a:r>
            <a:endParaRPr lang="en-US" dirty="0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2866432" y="15240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START</a:t>
            </a: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2716077" y="5700713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2792277" y="57912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312115" y="2057400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3235915" y="32146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 flipH="1">
            <a:off x="3249477" y="42052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H="1">
            <a:off x="3249477" y="53482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13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143000"/>
            <a:ext cx="2286000" cy="515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736080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066800" y="76200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ar-EG" sz="4800" b="1" dirty="0" smtClean="0"/>
              <a:t>خطوات </a:t>
            </a:r>
            <a:r>
              <a:rPr lang="ar-EG" sz="4800" b="1" dirty="0" smtClean="0"/>
              <a:t>عمل </a:t>
            </a:r>
            <a:r>
              <a:rPr lang="ar-EG" sz="4800" b="1" dirty="0" smtClean="0"/>
              <a:t>برنامج</a:t>
            </a:r>
            <a:endParaRPr lang="en-US" sz="4800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52400" y="853440"/>
            <a:ext cx="8610600" cy="547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>
              <a:buFont typeface="Arial" pitchFamily="34" charset="0"/>
              <a:buChar char="•"/>
            </a:pPr>
            <a:endParaRPr lang="ar-EG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EG" sz="2800" dirty="0" smtClean="0"/>
              <a:t>1- صياغة </a:t>
            </a:r>
            <a:r>
              <a:rPr lang="ar-EG" sz="2800" dirty="0" smtClean="0"/>
              <a:t>المشكلة </a:t>
            </a:r>
            <a:r>
              <a:rPr lang="en-US" sz="2800" dirty="0" smtClean="0"/>
              <a:t>problem formulation </a:t>
            </a:r>
          </a:p>
          <a:p>
            <a:pPr algn="r" rtl="1"/>
            <a:r>
              <a:rPr lang="ar-EG" sz="2000" dirty="0" smtClean="0"/>
              <a:t>وتعنى تحليل المشكلة لعناصرها الأولية والإلمام بابعادها </a:t>
            </a:r>
            <a:endParaRPr lang="en-US" sz="2000" dirty="0" smtClean="0"/>
          </a:p>
          <a:p>
            <a:pPr algn="r" rtl="1"/>
            <a:r>
              <a:rPr lang="ar-EG" sz="2800" dirty="0" smtClean="0"/>
              <a:t>2- تحليل وتصميم حل للمشكلة </a:t>
            </a:r>
            <a:r>
              <a:rPr lang="en-US" sz="2800" dirty="0" smtClean="0"/>
              <a:t>algorithm</a:t>
            </a:r>
          </a:p>
          <a:p>
            <a:pPr algn="r" rtl="1"/>
            <a:r>
              <a:rPr lang="ar-EG" sz="2000" dirty="0" smtClean="0"/>
              <a:t>تعنى تجزئ المشكلة لأجزاء صغيرة قابلة للحل </a:t>
            </a:r>
            <a:endParaRPr lang="en-US" sz="2000" dirty="0" smtClean="0"/>
          </a:p>
          <a:p>
            <a:pPr algn="r" rtl="1"/>
            <a:r>
              <a:rPr lang="ar-EG" sz="2800" dirty="0" smtClean="0"/>
              <a:t>3- كتابة البرنامج </a:t>
            </a:r>
            <a:r>
              <a:rPr lang="en-US" sz="2800" dirty="0" smtClean="0"/>
              <a:t>programming </a:t>
            </a:r>
          </a:p>
          <a:p>
            <a:pPr algn="r" rtl="1"/>
            <a:r>
              <a:rPr lang="ar-EG" sz="2000" dirty="0" smtClean="0"/>
              <a:t>باستخدام أحد لغات البرمجة وحسب احتياجات البرنامج</a:t>
            </a:r>
            <a:endParaRPr lang="en-US" sz="2000" dirty="0" smtClean="0"/>
          </a:p>
          <a:p>
            <a:pPr algn="r" rtl="1"/>
            <a:r>
              <a:rPr lang="ar-EG" sz="2800" dirty="0" smtClean="0"/>
              <a:t>4- ترجمة البرنامج للغة الآلة </a:t>
            </a:r>
            <a:r>
              <a:rPr lang="en-US" sz="2800" dirty="0" smtClean="0"/>
              <a:t>compiling</a:t>
            </a:r>
          </a:p>
          <a:p>
            <a:pPr algn="r" rtl="1"/>
            <a:r>
              <a:rPr lang="ar-EG" sz="2000" dirty="0" smtClean="0"/>
              <a:t>باستخدام </a:t>
            </a:r>
            <a:r>
              <a:rPr lang="ar-EG" sz="2000" dirty="0" smtClean="0"/>
              <a:t>المترجم</a:t>
            </a:r>
            <a:r>
              <a:rPr lang="ar-EG" sz="2000" dirty="0" smtClean="0"/>
              <a:t> </a:t>
            </a:r>
            <a:r>
              <a:rPr lang="en-US" sz="2000" dirty="0" smtClean="0"/>
              <a:t>compiler or </a:t>
            </a:r>
            <a:r>
              <a:rPr lang="en-US" sz="2000" dirty="0" smtClean="0"/>
              <a:t>interpreter</a:t>
            </a:r>
            <a:endParaRPr lang="en-US" sz="2000" dirty="0" smtClean="0"/>
          </a:p>
          <a:p>
            <a:pPr algn="r" rtl="1"/>
            <a:r>
              <a:rPr lang="ar-EG" sz="2800" dirty="0" smtClean="0"/>
              <a:t>5- تنفيذ البرنامج </a:t>
            </a:r>
            <a:r>
              <a:rPr lang="en-US" sz="2800" dirty="0" smtClean="0"/>
              <a:t>execution</a:t>
            </a:r>
          </a:p>
          <a:p>
            <a:pPr algn="r" rtl="1"/>
            <a:r>
              <a:rPr lang="ar-EG" sz="2800" dirty="0" smtClean="0"/>
              <a:t>6- اختبار وتحليل النتائج </a:t>
            </a:r>
            <a:r>
              <a:rPr lang="en-US" sz="2800" dirty="0" smtClean="0"/>
              <a:t>verification</a:t>
            </a:r>
          </a:p>
          <a:p>
            <a:pPr algn="r" rtl="1"/>
            <a:r>
              <a:rPr lang="ar-EG" sz="2000" dirty="0" smtClean="0"/>
              <a:t>التأكد من بيئة العمل والنتائج المرغوبة</a:t>
            </a:r>
            <a:endParaRPr lang="en-US" sz="2000" dirty="0" smtClean="0"/>
          </a:p>
          <a:p>
            <a:pPr algn="r" rtl="1"/>
            <a:r>
              <a:rPr lang="ar-EG" sz="2800" dirty="0" smtClean="0"/>
              <a:t>7- توثيق </a:t>
            </a:r>
            <a:r>
              <a:rPr lang="ar-EG" sz="2800" dirty="0" smtClean="0"/>
              <a:t>البرنامج </a:t>
            </a:r>
            <a:r>
              <a:rPr lang="en-US" sz="2800" dirty="0" smtClean="0"/>
              <a:t>documentation</a:t>
            </a:r>
          </a:p>
          <a:p>
            <a:pPr algn="r" rtl="1"/>
            <a:endParaRPr lang="ar-EG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Arial" pitchFamily="34" charset="0"/>
              <a:buChar char="•"/>
            </a:pPr>
            <a:endParaRPr lang="en-US" sz="2800" dirty="0" smtClean="0"/>
          </a:p>
          <a:p>
            <a:pPr algn="r" rtl="1"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6389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066800" y="76200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lvl="1" algn="ctr" rtl="1"/>
            <a:r>
              <a:rPr lang="ar-EG" sz="3600" b="1" dirty="0" smtClean="0"/>
              <a:t>مستويات </a:t>
            </a:r>
            <a:r>
              <a:rPr lang="ar-EG" sz="3600" b="1" dirty="0" smtClean="0"/>
              <a:t>اللغة  </a:t>
            </a:r>
            <a:r>
              <a:rPr lang="en-US" sz="3600" b="1" dirty="0" smtClean="0"/>
              <a:t>level </a:t>
            </a:r>
            <a:r>
              <a:rPr lang="en-US" sz="3600" b="1" dirty="0" smtClean="0"/>
              <a:t>of language)</a:t>
            </a:r>
            <a:r>
              <a:rPr lang="ar-EG" sz="3600" b="1" dirty="0" smtClean="0"/>
              <a:t>)</a:t>
            </a:r>
            <a:endParaRPr lang="en-US" sz="2800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52400" y="853440"/>
            <a:ext cx="8610600" cy="547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 algn="r" rtl="1"/>
            <a:endParaRPr lang="ar-EG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 rtl="1"/>
            <a:r>
              <a:rPr lang="ar-EG" sz="2800" b="1" dirty="0" smtClean="0"/>
              <a:t>1. لغة </a:t>
            </a:r>
            <a:r>
              <a:rPr lang="ar-EG" sz="2800" b="1" dirty="0" smtClean="0"/>
              <a:t>الآلة </a:t>
            </a:r>
            <a:r>
              <a:rPr lang="en-US" sz="2800" b="1" dirty="0" smtClean="0"/>
              <a:t>Machine Language</a:t>
            </a:r>
            <a:endParaRPr lang="en-US" sz="2800" dirty="0" smtClean="0"/>
          </a:p>
          <a:p>
            <a:pPr algn="r" rtl="1"/>
            <a:r>
              <a:rPr lang="ar-EG" sz="2000" dirty="0" smtClean="0"/>
              <a:t>لغة الآلة هي (0) , (1) والسابق ذكرها وهي صعبة الاستخدام والتعليم وتستخدم الصفر والواحد</a:t>
            </a:r>
            <a:r>
              <a:rPr lang="ar-EG" sz="2000" dirty="0" smtClean="0"/>
              <a:t>.</a:t>
            </a:r>
          </a:p>
          <a:p>
            <a:pPr algn="r" rtl="1"/>
            <a:endParaRPr lang="en-US" sz="2000" dirty="0" smtClean="0"/>
          </a:p>
          <a:p>
            <a:pPr lvl="0" algn="r" rtl="1"/>
            <a:r>
              <a:rPr lang="ar-EG" sz="2800" b="1" dirty="0" smtClean="0"/>
              <a:t>2. لغة </a:t>
            </a:r>
            <a:r>
              <a:rPr lang="ar-EG" sz="2800" b="1" dirty="0" smtClean="0"/>
              <a:t>التجميع </a:t>
            </a:r>
            <a:r>
              <a:rPr lang="en-US" sz="2800" b="1" dirty="0" smtClean="0"/>
              <a:t>Assembly Language </a:t>
            </a:r>
            <a:endParaRPr lang="en-US" sz="2800" dirty="0" smtClean="0"/>
          </a:p>
          <a:p>
            <a:pPr algn="r" rtl="1"/>
            <a:r>
              <a:rPr lang="ar-EG" sz="2000" dirty="0" smtClean="0"/>
              <a:t>لغة التجميع تستخدم الحروف بدلا من الأرقام فمثلا:</a:t>
            </a:r>
            <a:endParaRPr lang="en-US" sz="2000" dirty="0" smtClean="0"/>
          </a:p>
          <a:p>
            <a:pPr algn="r" rtl="1"/>
            <a:r>
              <a:rPr lang="en-US" sz="2000" dirty="0" smtClean="0"/>
              <a:t>A </a:t>
            </a:r>
            <a:r>
              <a:rPr lang="ar-EG" sz="2000" dirty="0" smtClean="0"/>
              <a:t>     تمثل </a:t>
            </a:r>
            <a:r>
              <a:rPr lang="ar-EG" sz="2000" dirty="0" smtClean="0"/>
              <a:t>عمليات الجمع</a:t>
            </a:r>
            <a:r>
              <a:rPr lang="en-US" sz="2000" dirty="0" smtClean="0"/>
              <a:t>(Add)</a:t>
            </a:r>
          </a:p>
          <a:p>
            <a:pPr algn="r" rtl="1"/>
            <a:r>
              <a:rPr lang="en-US" sz="2000" dirty="0" smtClean="0"/>
              <a:t>   C</a:t>
            </a:r>
            <a:r>
              <a:rPr lang="ar-EG" sz="2000" dirty="0" smtClean="0"/>
              <a:t> </a:t>
            </a:r>
            <a:r>
              <a:rPr lang="ar-EG" sz="2000" dirty="0" smtClean="0"/>
              <a:t>  للمقارنة </a:t>
            </a:r>
            <a:r>
              <a:rPr lang="en-US" sz="2000" dirty="0" smtClean="0"/>
              <a:t>(Comparison</a:t>
            </a:r>
            <a:r>
              <a:rPr lang="en-US" sz="2000" dirty="0" smtClean="0"/>
              <a:t>)</a:t>
            </a:r>
            <a:endParaRPr lang="ar-EG" sz="2000" dirty="0" smtClean="0"/>
          </a:p>
          <a:p>
            <a:pPr algn="r" rtl="1"/>
            <a:r>
              <a:rPr lang="en-US" sz="2000" dirty="0" smtClean="0"/>
              <a:t>MP </a:t>
            </a:r>
            <a:r>
              <a:rPr lang="ar-EG" sz="2000" dirty="0" smtClean="0"/>
              <a:t>  عملية </a:t>
            </a:r>
            <a:r>
              <a:rPr lang="ar-EG" sz="2000" dirty="0" smtClean="0"/>
              <a:t>الضرب </a:t>
            </a:r>
            <a:r>
              <a:rPr lang="en-US" sz="2000" dirty="0" smtClean="0"/>
              <a:t>(Multiply</a:t>
            </a:r>
            <a:r>
              <a:rPr lang="en-US" sz="2000" dirty="0" smtClean="0"/>
              <a:t>)</a:t>
            </a:r>
            <a:endParaRPr lang="ar-EG" sz="2000" dirty="0" smtClean="0"/>
          </a:p>
          <a:p>
            <a:pPr algn="r" rtl="1"/>
            <a:endParaRPr lang="ar-EG" sz="2000" dirty="0" smtClean="0"/>
          </a:p>
          <a:p>
            <a:pPr lvl="0" algn="r" rtl="1"/>
            <a:r>
              <a:rPr lang="ar-EG" sz="2800" b="1" dirty="0" smtClean="0"/>
              <a:t>3. لغة </a:t>
            </a:r>
            <a:r>
              <a:rPr lang="ar-EG" sz="2800" b="1" dirty="0" smtClean="0"/>
              <a:t>المستوى العالي </a:t>
            </a:r>
            <a:r>
              <a:rPr lang="en-US" sz="2800" b="1" dirty="0" smtClean="0"/>
              <a:t>High-Level Language </a:t>
            </a:r>
          </a:p>
          <a:p>
            <a:pPr algn="r" rtl="1"/>
            <a:r>
              <a:rPr lang="ar-EG" sz="2000" dirty="0" smtClean="0"/>
              <a:t>لغات المستوى العالي والتي سبق الإشارة إليها تستخدم حروف اللغة الإنجليزية وقريبة من لغة التداول مثل:</a:t>
            </a:r>
            <a:endParaRPr lang="en-US" sz="2000" dirty="0" smtClean="0"/>
          </a:p>
          <a:p>
            <a:pPr algn="r" rtl="1"/>
            <a:r>
              <a:rPr lang="ar-EG" sz="2000" dirty="0" smtClean="0"/>
              <a:t>         البيسك – الفورتران – السى – البسكال –الكوبول</a:t>
            </a:r>
            <a:endParaRPr lang="en-US" sz="2000" dirty="0" smtClean="0"/>
          </a:p>
          <a:p>
            <a:pPr algn="r" rtl="1"/>
            <a:endParaRPr lang="en-US" sz="2000" dirty="0" smtClean="0"/>
          </a:p>
          <a:p>
            <a:pPr algn="r" rtl="1"/>
            <a:endParaRPr lang="en-US" sz="2000" dirty="0" smtClean="0"/>
          </a:p>
          <a:p>
            <a:pPr algn="r" rtl="1"/>
            <a:endParaRPr lang="ar-EG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Arial" pitchFamily="34" charset="0"/>
              <a:buChar char="•"/>
            </a:pPr>
            <a:endParaRPr lang="en-US" sz="2800" dirty="0" smtClean="0"/>
          </a:p>
          <a:p>
            <a:pPr algn="r" rtl="1"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6389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066800" y="76200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lvl="1" algn="ctr" rtl="1"/>
            <a:r>
              <a:rPr lang="ar-EG" sz="3600" b="1" dirty="0" smtClean="0"/>
              <a:t>مستويات </a:t>
            </a:r>
            <a:r>
              <a:rPr lang="ar-EG" sz="3600" b="1" dirty="0" smtClean="0"/>
              <a:t>اللغة  </a:t>
            </a:r>
            <a:r>
              <a:rPr lang="en-US" sz="3600" b="1" dirty="0" smtClean="0"/>
              <a:t>level </a:t>
            </a:r>
            <a:r>
              <a:rPr lang="en-US" sz="3600" b="1" dirty="0" smtClean="0"/>
              <a:t>of language)</a:t>
            </a:r>
            <a:r>
              <a:rPr lang="ar-EG" sz="3600" b="1" dirty="0" smtClean="0"/>
              <a:t>)</a:t>
            </a:r>
            <a:endParaRPr lang="en-US" sz="2800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52400" y="1371600"/>
            <a:ext cx="8610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 algn="r" rtl="1"/>
            <a:endParaRPr lang="ar-EG" sz="2800" dirty="0" smtClean="0"/>
          </a:p>
          <a:p>
            <a:pPr lvl="0" algn="r" rtl="1"/>
            <a:r>
              <a:rPr lang="ar-EG" sz="2800" dirty="0" smtClean="0"/>
              <a:t>4. لغة </a:t>
            </a:r>
            <a:r>
              <a:rPr lang="ar-EG" sz="2800" dirty="0" smtClean="0"/>
              <a:t>المستوى العالي جدا </a:t>
            </a:r>
            <a:r>
              <a:rPr lang="en-US" sz="2800" dirty="0" smtClean="0"/>
              <a:t>Very High-Level Language</a:t>
            </a:r>
          </a:p>
          <a:p>
            <a:pPr algn="r" rtl="1"/>
            <a:r>
              <a:rPr lang="ar-EG" sz="2000" dirty="0" smtClean="0"/>
              <a:t>هذه لغات صعبة ومتخصصة مثل لغات البحث في قواعد البيانات وتستخدم أهداف متكررة مثل</a:t>
            </a:r>
            <a:endParaRPr lang="en-US" sz="2000" dirty="0" smtClean="0"/>
          </a:p>
          <a:p>
            <a:pPr algn="r" rtl="1"/>
            <a:r>
              <a:rPr lang="en-US" sz="2000" dirty="0" smtClean="0"/>
              <a:t>Macro or scripting language – GL –</a:t>
            </a:r>
          </a:p>
          <a:p>
            <a:pPr algn="r" rtl="1"/>
            <a:r>
              <a:rPr lang="en-US" sz="2000" dirty="0" smtClean="0"/>
              <a:t> fourth generation language </a:t>
            </a:r>
            <a:r>
              <a:rPr lang="en-US" sz="2000" dirty="0" smtClean="0"/>
              <a:t>query</a:t>
            </a:r>
            <a:endParaRPr lang="ar-EG" sz="2000" dirty="0" smtClean="0"/>
          </a:p>
          <a:p>
            <a:pPr algn="r" rtl="1"/>
            <a:endParaRPr lang="en-US" sz="2800" dirty="0" smtClean="0"/>
          </a:p>
          <a:p>
            <a:pPr lvl="0" algn="r" rtl="1"/>
            <a:r>
              <a:rPr lang="ar-EG" sz="2800" dirty="0" smtClean="0"/>
              <a:t>5. اللغات </a:t>
            </a:r>
            <a:r>
              <a:rPr lang="ar-EG" sz="2800" dirty="0" smtClean="0"/>
              <a:t>الطبيعية </a:t>
            </a:r>
            <a:r>
              <a:rPr lang="en-US" sz="2800" dirty="0" smtClean="0"/>
              <a:t>Natural Language</a:t>
            </a:r>
          </a:p>
          <a:p>
            <a:pPr algn="r" rtl="1"/>
            <a:r>
              <a:rPr lang="ar-EG" sz="2000" dirty="0" smtClean="0"/>
              <a:t>وهي القريبة من لغة التداول باللغة الإنجليزية عن طريق القراءة أو الكتابة.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6389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057400"/>
            <a:ext cx="8382000" cy="2667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8000" b="1" dirty="0">
                <a:solidFill>
                  <a:srgbClr val="FFFF99"/>
                </a:solidFill>
              </a:rPr>
              <a:t>Flowchart</a:t>
            </a:r>
          </a:p>
        </p:txBody>
      </p:sp>
      <p:sp>
        <p:nvSpPr>
          <p:cNvPr id="3" name="Rectangle 2"/>
          <p:cNvSpPr/>
          <p:nvPr/>
        </p:nvSpPr>
        <p:spPr>
          <a:xfrm>
            <a:off x="1600200" y="3657600"/>
            <a:ext cx="549862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6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خريطة سير العمليات </a:t>
            </a:r>
            <a:endParaRPr lang="en-US" sz="6000" dirty="0"/>
          </a:p>
        </p:txBody>
      </p:sp>
    </p:spTree>
    <p:extLst>
      <p:ext uri="{BB962C8B-B14F-4D97-AF65-F5344CB8AC3E}">
        <p14:creationId xmlns="" xmlns:p14="http://schemas.microsoft.com/office/powerpoint/2010/main" val="307501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066800" y="76200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4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Flowchart</a:t>
            </a:r>
            <a:r>
              <a:rPr lang="ar-EG" sz="4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خريطة سير العمليات 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52400" y="853440"/>
            <a:ext cx="8610600" cy="547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>
              <a:buFont typeface="Arial" pitchFamily="34" charset="0"/>
              <a:buChar char="•"/>
            </a:pPr>
            <a:endParaRPr lang="ar-EG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Arial" pitchFamily="34" charset="0"/>
              <a:buChar char="•"/>
            </a:pPr>
            <a:endParaRPr lang="ar-EG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EG" sz="3200" dirty="0" smtClean="0">
                <a:latin typeface="Times New Roman" pitchFamily="18" charset="0"/>
                <a:cs typeface="Times New Roman" pitchFamily="18" charset="0"/>
              </a:rPr>
              <a:t>هو </a:t>
            </a:r>
            <a:r>
              <a:rPr lang="ar-EG" sz="3200" dirty="0" smtClean="0">
                <a:latin typeface="Times New Roman" pitchFamily="18" charset="0"/>
                <a:cs typeface="Times New Roman" pitchFamily="18" charset="0"/>
              </a:rPr>
              <a:t>طريقة لتقديم حل للمشكلة عن طريق الرسم</a:t>
            </a:r>
            <a:r>
              <a:rPr lang="ar-EG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EG" sz="3200" dirty="0" smtClean="0">
                <a:latin typeface="Times New Roman" pitchFamily="18" charset="0"/>
                <a:cs typeface="Times New Roman" pitchFamily="18" charset="0"/>
              </a:rPr>
              <a:t>الأشكال المستخدمة في مخطط سير العمليات:</a:t>
            </a:r>
          </a:p>
          <a:p>
            <a:pPr algn="r" rtl="1">
              <a:buFont typeface="Arial" pitchFamily="34" charset="0"/>
              <a:buChar char="•"/>
            </a:pPr>
            <a:endParaRPr lang="en-US" sz="3200" dirty="0" smtClean="0"/>
          </a:p>
          <a:p>
            <a:pPr algn="r" rtl="1">
              <a:buFont typeface="Arial" pitchFamily="34" charset="0"/>
              <a:buChar char="•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200400"/>
            <a:ext cx="7550967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016389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Flowchart Notations</a:t>
            </a: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7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500" y="1699392"/>
            <a:ext cx="7005900" cy="4091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29893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057400"/>
            <a:ext cx="8382000" cy="2667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8000" b="1" dirty="0" smtClean="0">
                <a:solidFill>
                  <a:srgbClr val="FFFF99"/>
                </a:solidFill>
              </a:rPr>
              <a:t>Calculations</a:t>
            </a:r>
            <a:endParaRPr lang="ar-EG" sz="8000" b="1" dirty="0" smtClean="0">
              <a:solidFill>
                <a:srgbClr val="FFFF99"/>
              </a:solidFill>
            </a:endParaRPr>
          </a:p>
          <a:p>
            <a:r>
              <a:rPr lang="ar-EG" sz="8000" b="1" dirty="0" smtClean="0">
                <a:solidFill>
                  <a:srgbClr val="FFFF99"/>
                </a:solidFill>
              </a:rPr>
              <a:t>العمليات الحسابية</a:t>
            </a:r>
            <a:endParaRPr lang="en-US" sz="8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92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533400" y="1524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ar-EG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مثال: برنامج يقوم بجمع رقمين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581400" y="1371600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379922" y="2347913"/>
            <a:ext cx="1725477" cy="8382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READ </a:t>
            </a:r>
          </a:p>
          <a:p>
            <a:pPr algn="ctr"/>
            <a:r>
              <a:rPr lang="en-US" dirty="0"/>
              <a:t>A,B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303723" y="3490913"/>
            <a:ext cx="1801676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Sum = A+B</a:t>
            </a:r>
            <a:endParaRPr lang="en-US" dirty="0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>
            <a:off x="3227523" y="4481513"/>
            <a:ext cx="1877876" cy="883444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 PRINT </a:t>
            </a:r>
          </a:p>
          <a:p>
            <a:pPr algn="ctr"/>
            <a:r>
              <a:rPr lang="en-US" dirty="0" smtClean="0"/>
              <a:t>Sum</a:t>
            </a:r>
            <a:endParaRPr lang="en-US" dirty="0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3731755" y="15240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START</a:t>
            </a: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3581400" y="5700713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3657600" y="57912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4177438" y="2057400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4101238" y="32146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 flipH="1">
            <a:off x="4114800" y="42052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H="1">
            <a:off x="4114800" y="53482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64291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ron PPT">
  <a:themeElements>
    <a:clrScheme name="Capron PPT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Capron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apron PPT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ron PPT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ron PPT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Capron PPT</Template>
  <TotalTime>1934</TotalTime>
  <Words>379</Words>
  <Application>Microsoft Office PowerPoint</Application>
  <PresentationFormat>On-screen Show (4:3)</PresentationFormat>
  <Paragraphs>107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Capron PPT</vt:lpstr>
      <vt:lpstr>Slide 1</vt:lpstr>
      <vt:lpstr>Slide 2</vt:lpstr>
      <vt:lpstr>Slide 3</vt:lpstr>
      <vt:lpstr>Slide 4</vt:lpstr>
      <vt:lpstr>Slide 5</vt:lpstr>
      <vt:lpstr>Slide 6</vt:lpstr>
      <vt:lpstr>Flowchart Notations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Computers: Tools for an Information Age</dc:title>
  <dc:creator>Tom Mckenzie</dc:creator>
  <cp:lastModifiedBy>Shady</cp:lastModifiedBy>
  <cp:revision>69</cp:revision>
  <cp:lastPrinted>1601-01-01T00:00:00Z</cp:lastPrinted>
  <dcterms:created xsi:type="dcterms:W3CDTF">2003-02-25T03:16:45Z</dcterms:created>
  <dcterms:modified xsi:type="dcterms:W3CDTF">2018-04-15T09:50:02Z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